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73" r:id="rId3"/>
    <p:sldId id="269" r:id="rId4"/>
    <p:sldId id="267" r:id="rId5"/>
    <p:sldId id="266" r:id="rId6"/>
    <p:sldId id="268" r:id="rId7"/>
    <p:sldId id="270" r:id="rId8"/>
    <p:sldId id="274" r:id="rId9"/>
    <p:sldId id="257" r:id="rId10"/>
    <p:sldId id="275" r:id="rId11"/>
    <p:sldId id="277" r:id="rId12"/>
    <p:sldId id="276" r:id="rId13"/>
    <p:sldId id="264" r:id="rId14"/>
    <p:sldId id="259" r:id="rId15"/>
    <p:sldId id="258" r:id="rId16"/>
    <p:sldId id="256" r:id="rId17"/>
    <p:sldId id="260" r:id="rId18"/>
    <p:sldId id="261" r:id="rId19"/>
    <p:sldId id="26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996600"/>
    <a:srgbClr val="CC3399"/>
    <a:srgbClr val="FF3399"/>
    <a:srgbClr val="00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2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2A92-BC89-4C13-8D48-0C7178C8F278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3E0D5-6CEC-4A67-BF4E-445A4B92EE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2A92-BC89-4C13-8D48-0C7178C8F278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3E0D5-6CEC-4A67-BF4E-445A4B92EE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2A92-BC89-4C13-8D48-0C7178C8F278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3E0D5-6CEC-4A67-BF4E-445A4B92EE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2A92-BC89-4C13-8D48-0C7178C8F278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3E0D5-6CEC-4A67-BF4E-445A4B92EE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2A92-BC89-4C13-8D48-0C7178C8F278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3E0D5-6CEC-4A67-BF4E-445A4B92EE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2A92-BC89-4C13-8D48-0C7178C8F278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3E0D5-6CEC-4A67-BF4E-445A4B92EE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2A92-BC89-4C13-8D48-0C7178C8F278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3E0D5-6CEC-4A67-BF4E-445A4B92EE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2A92-BC89-4C13-8D48-0C7178C8F278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3E0D5-6CEC-4A67-BF4E-445A4B92EE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2A92-BC89-4C13-8D48-0C7178C8F278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3E0D5-6CEC-4A67-BF4E-445A4B92EE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2A92-BC89-4C13-8D48-0C7178C8F278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3E0D5-6CEC-4A67-BF4E-445A4B92EE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A2A92-BC89-4C13-8D48-0C7178C8F278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3E0D5-6CEC-4A67-BF4E-445A4B92EE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A2A92-BC89-4C13-8D48-0C7178C8F278}" type="datetimeFigureOut">
              <a:rPr lang="en-US" smtClean="0"/>
              <a:t>1/10/2016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3E0D5-6CEC-4A67-BF4E-445A4B92EE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saplinglearning.com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gif"/><Relationship Id="rId7" Type="http://schemas.openxmlformats.org/officeDocument/2006/relationships/image" Target="../media/image20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g"/><Relationship Id="rId10" Type="http://schemas.openxmlformats.org/officeDocument/2006/relationships/image" Target="../media/image23.png"/><Relationship Id="rId4" Type="http://schemas.openxmlformats.org/officeDocument/2006/relationships/image" Target="../media/image17.jp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mymail.purdue.edu/service/home/~/?auth=co&amp;id=196950&amp;part=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26633" y="867834"/>
            <a:ext cx="6858000" cy="512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7975" y="2057400"/>
            <a:ext cx="20306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Professor </a:t>
            </a:r>
          </a:p>
          <a:p>
            <a:r>
              <a:rPr lang="en-US" b="1" dirty="0"/>
              <a:t> </a:t>
            </a:r>
            <a:r>
              <a:rPr lang="en-US" b="1" dirty="0" smtClean="0"/>
              <a:t>  Hilkka</a:t>
            </a:r>
          </a:p>
          <a:p>
            <a:r>
              <a:rPr lang="en-US" b="1" dirty="0" err="1" smtClean="0"/>
              <a:t>Kenttämaa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hilkka@purdue.edu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43800" y="3962400"/>
            <a:ext cx="11798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Charlie</a:t>
            </a:r>
          </a:p>
          <a:p>
            <a:r>
              <a:rPr lang="en-US" dirty="0" smtClean="0"/>
              <a:t>(Miniature</a:t>
            </a:r>
          </a:p>
          <a:p>
            <a:r>
              <a:rPr lang="en-US" dirty="0" smtClean="0"/>
              <a:t>Golden</a:t>
            </a:r>
          </a:p>
          <a:p>
            <a:r>
              <a:rPr lang="en-US" dirty="0" smtClean="0"/>
              <a:t>Doodle),</a:t>
            </a:r>
          </a:p>
          <a:p>
            <a:r>
              <a:rPr lang="en-US" dirty="0" smtClean="0"/>
              <a:t>5 months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7975" y="381000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CHM 257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1671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95400"/>
            <a:ext cx="7148513" cy="396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5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6005513" cy="67633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838" y="457200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SHELLS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1768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914400"/>
            <a:ext cx="3871913" cy="43936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81400" y="5410200"/>
            <a:ext cx="2881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Maximum 2 electrons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406116" y="289040"/>
            <a:ext cx="4850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Each shell contains one s-orbital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151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own4e_fig_01_1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63513"/>
            <a:ext cx="9144000" cy="65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431268" y="381000"/>
            <a:ext cx="6281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Each shell above first contains 3 p-orbitals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5791200"/>
            <a:ext cx="356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Maximum 2 electrons each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/>
        </p:nvSpPr>
        <p:spPr>
          <a:xfrm>
            <a:off x="6477000" y="63944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31E1E703-EE9C-429A-9142-C86AFEA16C8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3" name="Picture 2" descr="atom-quantu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866900"/>
            <a:ext cx="6858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219200" y="1943100"/>
            <a:ext cx="1295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rot="16200000" flipH="1">
            <a:off x="2743200" y="2400300"/>
            <a:ext cx="2057400" cy="1600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209800" y="2857500"/>
            <a:ext cx="609600" cy="457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2667000" y="1790700"/>
            <a:ext cx="774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b="1">
                <a:latin typeface="Arial" pitchFamily="34" charset="0"/>
                <a:cs typeface="Arial" pitchFamily="34" charset="0"/>
              </a:rPr>
              <a:t> = 1</a:t>
            </a: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981200" y="2076450"/>
            <a:ext cx="774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b="1">
                <a:latin typeface="Arial" pitchFamily="34" charset="0"/>
                <a:cs typeface="Arial" pitchFamily="34" charset="0"/>
              </a:rPr>
              <a:t> = 2</a:t>
            </a:r>
          </a:p>
        </p:txBody>
      </p:sp>
      <p:sp>
        <p:nvSpPr>
          <p:cNvPr id="9" name="TextBox 14"/>
          <p:cNvSpPr txBox="1">
            <a:spLocks noChangeArrowheads="1"/>
          </p:cNvSpPr>
          <p:nvPr/>
        </p:nvSpPr>
        <p:spPr bwMode="auto">
          <a:xfrm>
            <a:off x="1447800" y="2609850"/>
            <a:ext cx="774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b="1">
                <a:latin typeface="Arial" pitchFamily="34" charset="0"/>
                <a:cs typeface="Arial" pitchFamily="34" charset="0"/>
              </a:rPr>
              <a:t> = 3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05800" y="6438900"/>
            <a:ext cx="3048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62600" y="6438900"/>
            <a:ext cx="1981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762625" y="6100763"/>
            <a:ext cx="304800" cy="533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-76200" y="-342900"/>
            <a:ext cx="9296400" cy="741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endParaRPr lang="en-US" sz="28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l">
              <a:spcBef>
                <a:spcPct val="0"/>
              </a:spcBef>
            </a:pPr>
            <a:r>
              <a:rPr lang="en-US" sz="2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Quantum 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numbers: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energy states and locations for electrons</a:t>
            </a:r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l">
              <a:spcBef>
                <a:spcPct val="0"/>
              </a:spcBef>
            </a:pP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l">
              <a:spcBef>
                <a:spcPct val="0"/>
              </a:spcBef>
            </a:pP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Principal </a:t>
            </a:r>
            <a:r>
              <a:rPr lang="en-US" dirty="0">
                <a:latin typeface="Arial" pitchFamily="34" charset="0"/>
                <a:cs typeface="Arial" pitchFamily="34" charset="0"/>
              </a:rPr>
              <a:t>quantum number (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dirty="0">
                <a:latin typeface="Arial" pitchFamily="34" charset="0"/>
                <a:cs typeface="Arial" pitchFamily="34" charset="0"/>
              </a:rPr>
              <a:t>): main energy level (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shell</a:t>
            </a:r>
            <a:r>
              <a:rPr lang="en-US" dirty="0">
                <a:latin typeface="Arial" pitchFamily="34" charset="0"/>
                <a:cs typeface="Arial" pitchFamily="34" charset="0"/>
              </a:rPr>
              <a:t>), distance from nucleus</a:t>
            </a:r>
          </a:p>
          <a:p>
            <a:pPr algn="l">
              <a:spcBef>
                <a:spcPct val="0"/>
              </a:spcBef>
            </a:pPr>
            <a:endParaRPr lang="en-US" sz="2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l">
              <a:spcBef>
                <a:spcPct val="0"/>
              </a:spcBef>
            </a:pPr>
            <a:endParaRPr lang="en-US" sz="2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l">
              <a:spcBef>
                <a:spcPct val="0"/>
              </a:spcBef>
            </a:pPr>
            <a:endParaRPr lang="en-US" sz="2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l">
              <a:spcBef>
                <a:spcPct val="0"/>
              </a:spcBef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							  </a:t>
            </a:r>
          </a:p>
          <a:p>
            <a:pPr algn="l">
              <a:spcBef>
                <a:spcPct val="0"/>
              </a:spcBef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						               </a:t>
            </a:r>
            <a:r>
              <a:rPr lang="en-US" b="1" dirty="0">
                <a:solidFill>
                  <a:srgbClr val="CC0099"/>
                </a:solidFill>
                <a:latin typeface="Arial" pitchFamily="34" charset="0"/>
                <a:cs typeface="Arial" pitchFamily="34" charset="0"/>
              </a:rPr>
              <a:t>Magnetic </a:t>
            </a:r>
            <a:r>
              <a:rPr lang="en-US" dirty="0">
                <a:latin typeface="Arial" pitchFamily="34" charset="0"/>
                <a:cs typeface="Arial" pitchFamily="34" charset="0"/>
              </a:rPr>
              <a:t>quantum 						                  number </a:t>
            </a:r>
            <a:r>
              <a:rPr lang="en-US" b="1" dirty="0">
                <a:solidFill>
                  <a:srgbClr val="CC0099"/>
                </a:solidFill>
                <a:latin typeface="Arial" pitchFamily="34" charset="0"/>
                <a:cs typeface="Arial" pitchFamily="34" charset="0"/>
              </a:rPr>
              <a:t>(m</a:t>
            </a:r>
            <a:r>
              <a:rPr lang="en-US" b="1" baseline="-25000" dirty="0">
                <a:solidFill>
                  <a:srgbClr val="CC0099"/>
                </a:solidFill>
                <a:latin typeface="Arial" pitchFamily="34" charset="0"/>
                <a:cs typeface="Arial" pitchFamily="34" charset="0"/>
              </a:rPr>
              <a:t>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): </a:t>
            </a:r>
            <a:r>
              <a:rPr lang="en-US" b="1" dirty="0" smtClean="0">
                <a:solidFill>
                  <a:srgbClr val="CC3399"/>
                </a:solidFill>
                <a:latin typeface="Arial" pitchFamily="34" charset="0"/>
                <a:cs typeface="Arial" pitchFamily="34" charset="0"/>
              </a:rPr>
              <a:t>orbital</a:t>
            </a:r>
            <a:r>
              <a:rPr lang="en-US" dirty="0">
                <a:solidFill>
                  <a:srgbClr val="CC0099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dirty="0" smtClean="0">
                <a:solidFill>
                  <a:srgbClr val="CC0099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dirty="0">
                <a:solidFill>
                  <a:srgbClr val="CC0099"/>
                </a:solidFill>
                <a:latin typeface="Arial" pitchFamily="34" charset="0"/>
                <a:cs typeface="Arial" pitchFamily="34" charset="0"/>
              </a:rPr>
              <a:t>				     	     </a:t>
            </a:r>
            <a:r>
              <a:rPr lang="en-US" b="1" dirty="0" smtClean="0">
                <a:solidFill>
                  <a:srgbClr val="CC0099"/>
                </a:solidFill>
                <a:latin typeface="Arial" pitchFamily="34" charset="0"/>
                <a:cs typeface="Arial" pitchFamily="34" charset="0"/>
              </a:rPr>
              <a:t>orientation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; values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; 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values</a:t>
            </a:r>
            <a:r>
              <a:rPr lang="en-US" b="1" dirty="0">
                <a:solidFill>
                  <a:srgbClr val="CC0099"/>
                </a:solidFill>
                <a:latin typeface="Arial" pitchFamily="34" charset="0"/>
                <a:cs typeface="Arial" pitchFamily="34" charset="0"/>
              </a:rPr>
              <a:t> 	</a:t>
            </a:r>
            <a:r>
              <a:rPr lang="en-US" dirty="0">
                <a:latin typeface="Arial" pitchFamily="34" charset="0"/>
                <a:cs typeface="Arial" pitchFamily="34" charset="0"/>
              </a:rPr>
              <a:t>						    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for p orbital </a:t>
            </a:r>
            <a:r>
              <a:rPr lang="en-US" dirty="0">
                <a:latin typeface="Arial" pitchFamily="34" charset="0"/>
                <a:cs typeface="Arial" pitchFamily="34" charset="0"/>
              </a:rPr>
              <a:t>-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1, 0, +1 </a:t>
            </a:r>
          </a:p>
          <a:p>
            <a:pPr algn="l">
              <a:spcBef>
                <a:spcPct val="0"/>
              </a:spcBef>
            </a:pPr>
            <a:r>
              <a:rPr lang="en-US" b="1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Subshell: Orbital</a:t>
            </a:r>
          </a:p>
          <a:p>
            <a:pPr algn="l">
              <a:spcBef>
                <a:spcPct val="0"/>
              </a:spcBef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Quantum number (</a:t>
            </a:r>
            <a:r>
              <a:rPr lang="en-US" b="1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):</a:t>
            </a:r>
          </a:p>
          <a:p>
            <a:pPr algn="l">
              <a:spcBef>
                <a:spcPct val="0"/>
              </a:spcBef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region </a:t>
            </a:r>
            <a:r>
              <a:rPr lang="en-US" dirty="0">
                <a:latin typeface="Arial" pitchFamily="34" charset="0"/>
                <a:cs typeface="Arial" pitchFamily="34" charset="0"/>
              </a:rPr>
              <a:t>in </a:t>
            </a:r>
            <a:r>
              <a:rPr lang="en-US" b="1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space</a:t>
            </a:r>
            <a:r>
              <a:rPr lang="en-US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an</a:t>
            </a:r>
            <a:r>
              <a:rPr lang="en-US" dirty="0">
                <a:latin typeface="Arial" pitchFamily="34" charset="0"/>
                <a:cs typeface="Arial" pitchFamily="34" charset="0"/>
              </a:rPr>
              <a:t>					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b="1" dirty="0" err="1" smtClean="0">
                <a:solidFill>
                  <a:srgbClr val="CC0099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b="1" baseline="-25000" dirty="0" err="1" smtClean="0">
                <a:solidFill>
                  <a:srgbClr val="CC0099"/>
                </a:solidFill>
                <a:latin typeface="Arial" pitchFamily="34" charset="0"/>
                <a:cs typeface="Arial" pitchFamily="34" charset="0"/>
              </a:rPr>
              <a:t>y</a:t>
            </a:r>
            <a:r>
              <a:rPr lang="en-US" b="1" dirty="0">
                <a:solidFill>
                  <a:srgbClr val="CC0099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b="1" dirty="0" err="1" smtClean="0">
                <a:solidFill>
                  <a:srgbClr val="CC0099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b="1" baseline="-25000" dirty="0" err="1" smtClean="0">
                <a:solidFill>
                  <a:srgbClr val="CC0099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b="1" dirty="0" smtClean="0">
                <a:solidFill>
                  <a:srgbClr val="CC0099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b="1" dirty="0" err="1" smtClean="0">
                <a:solidFill>
                  <a:srgbClr val="CC0099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b="1" baseline="-25000" dirty="0" err="1" smtClean="0">
                <a:solidFill>
                  <a:srgbClr val="CC0099"/>
                </a:solidFill>
                <a:latin typeface="Arial" pitchFamily="34" charset="0"/>
                <a:cs typeface="Arial" pitchFamily="34" charset="0"/>
              </a:rPr>
              <a:t>y</a:t>
            </a:r>
            <a:r>
              <a:rPr lang="en-US" b="1" baseline="-25000" dirty="0" smtClean="0">
                <a:solidFill>
                  <a:srgbClr val="CC009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   </a:t>
            </a:r>
          </a:p>
          <a:p>
            <a:pPr algn="l">
              <a:spcBef>
                <a:spcPct val="0"/>
              </a:spcBef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an electron is </a:t>
            </a:r>
            <a:r>
              <a:rPr lang="en-US" dirty="0">
                <a:latin typeface="Arial" pitchFamily="34" charset="0"/>
                <a:cs typeface="Arial" pitchFamily="34" charset="0"/>
              </a:rPr>
              <a:t>most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algn="l">
              <a:spcBef>
                <a:spcPct val="0"/>
              </a:spcBef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likely </a:t>
            </a:r>
            <a:r>
              <a:rPr lang="en-US" dirty="0">
                <a:latin typeface="Arial" pitchFamily="34" charset="0"/>
                <a:cs typeface="Arial" pitchFamily="34" charset="0"/>
              </a:rPr>
              <a:t>located</a:t>
            </a:r>
          </a:p>
          <a:p>
            <a:pPr algn="l">
              <a:spcBef>
                <a:spcPct val="0"/>
              </a:spcBef>
            </a:pPr>
            <a:endParaRPr lang="en-US" b="1" dirty="0" smtClean="0">
              <a:solidFill>
                <a:srgbClr val="0033CC"/>
              </a:solidFill>
              <a:latin typeface="Arial" pitchFamily="34" charset="0"/>
              <a:cs typeface="Arial" pitchFamily="34" charset="0"/>
            </a:endParaRPr>
          </a:p>
          <a:p>
            <a:pPr algn="l">
              <a:spcBef>
                <a:spcPct val="0"/>
              </a:spcBef>
            </a:pPr>
            <a:r>
              <a:rPr lang="en-US" b="1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    l </a:t>
            </a:r>
            <a:r>
              <a:rPr lang="en-US" dirty="0">
                <a:latin typeface="Arial" pitchFamily="34" charset="0"/>
                <a:cs typeface="Arial" pitchFamily="34" charset="0"/>
              </a:rPr>
              <a:t>= 1 for 2</a:t>
            </a:r>
            <a:r>
              <a:rPr lang="en-US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p </a:t>
            </a:r>
            <a:r>
              <a:rPr lang="en-US" dirty="0">
                <a:latin typeface="Arial" pitchFamily="34" charset="0"/>
                <a:cs typeface="Arial" pitchFamily="34" charset="0"/>
              </a:rPr>
              <a:t>orbital</a:t>
            </a:r>
            <a:r>
              <a:rPr lang="en-US" b="1" dirty="0">
                <a:solidFill>
                  <a:srgbClr val="CC0099"/>
                </a:solidFill>
                <a:latin typeface="Arial" pitchFamily="34" charset="0"/>
                <a:cs typeface="Arial" pitchFamily="34" charset="0"/>
              </a:rPr>
              <a:t>				      </a:t>
            </a:r>
            <a:r>
              <a:rPr lang="en-US" b="1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Electron spin magnetic </a:t>
            </a:r>
            <a:r>
              <a:rPr lang="en-US" b="1" dirty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						</a:t>
            </a:r>
            <a:r>
              <a:rPr lang="en-US" b="1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     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quantum number (</a:t>
            </a:r>
            <a:r>
              <a:rPr lang="en-US" b="1" dirty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lang="en-US" b="1" baseline="-25000" dirty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dirty="0">
                <a:latin typeface="Arial" pitchFamily="34" charset="0"/>
                <a:cs typeface="Arial" pitchFamily="34" charset="0"/>
              </a:rPr>
              <a:t>): </a:t>
            </a:r>
          </a:p>
          <a:p>
            <a:pPr algn="l">
              <a:spcBef>
                <a:spcPct val="0"/>
              </a:spcBef>
            </a:pPr>
            <a:r>
              <a:rPr lang="en-US" dirty="0">
                <a:latin typeface="Arial" pitchFamily="34" charset="0"/>
                <a:cs typeface="Arial" pitchFamily="34" charset="0"/>
              </a:rPr>
              <a:t>						             +½ or -½: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up/down</a:t>
            </a:r>
          </a:p>
          <a:p>
            <a:pPr algn="l">
              <a:spcBef>
                <a:spcPct val="0"/>
              </a:spcBef>
            </a:pPr>
            <a:r>
              <a:rPr lang="en-US" b="1" dirty="0" smtClean="0">
                <a:solidFill>
                  <a:srgbClr val="00CC00"/>
                </a:solidFill>
                <a:latin typeface="Arial" pitchFamily="34" charset="0"/>
                <a:cs typeface="Arial" pitchFamily="34" charset="0"/>
              </a:rPr>
              <a:t>						</a:t>
            </a:r>
            <a:endParaRPr lang="en-US" b="1" dirty="0">
              <a:solidFill>
                <a:srgbClr val="00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638800" y="6324600"/>
            <a:ext cx="609600" cy="609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2340344" y="3509169"/>
            <a:ext cx="2133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3400" y="6697663"/>
            <a:ext cx="3505200" cy="503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-2028416" y="2895600"/>
            <a:ext cx="2209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063750" y="5287963"/>
            <a:ext cx="609600" cy="4013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447800" y="6002970"/>
            <a:ext cx="1219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40"/>
          <p:cNvSpPr txBox="1">
            <a:spLocks noChangeArrowheads="1"/>
          </p:cNvSpPr>
          <p:nvPr/>
        </p:nvSpPr>
        <p:spPr bwMode="auto">
          <a:xfrm>
            <a:off x="816237" y="6029589"/>
            <a:ext cx="22381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l </a:t>
            </a:r>
            <a:r>
              <a:rPr lang="en-US" dirty="0">
                <a:latin typeface="Arial" pitchFamily="34" charset="0"/>
                <a:cs typeface="Arial" pitchFamily="34" charset="0"/>
              </a:rPr>
              <a:t>= 0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for 1</a:t>
            </a:r>
            <a:r>
              <a:rPr lang="en-US" b="1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orbital </a:t>
            </a:r>
            <a:endParaRPr lang="en-US" b="1" dirty="0">
              <a:solidFill>
                <a:srgbClr val="0033CC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794440" y="5049808"/>
            <a:ext cx="961460" cy="6248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791200" y="6002970"/>
            <a:ext cx="104775" cy="169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own4e_fig_01_03.jpg"/>
          <p:cNvPicPr/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762000" y="685800"/>
            <a:ext cx="79248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rown4e_fig_01_02.jpg"/>
          <p:cNvPicPr/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819400" y="228600"/>
            <a:ext cx="7924800" cy="6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0" y="838200"/>
            <a:ext cx="445611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16E23"/>
              </a:buClr>
              <a:buSzPct val="100000"/>
              <a:buFont typeface="Arial" pitchFamily="34" charset="0"/>
              <a:buChar char="•"/>
              <a:defRPr sz="2400" b="1" cap="all">
                <a:solidFill>
                  <a:srgbClr val="6E9A2F"/>
                </a:solidFill>
                <a:latin typeface="TradeGothic"/>
                <a:ea typeface="ＭＳ Ｐゴシック" charset="-128"/>
                <a:cs typeface="TradeGothic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16E23"/>
              </a:buClr>
              <a:buSzPct val="10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radeGothic"/>
                <a:ea typeface="ＭＳ Ｐゴシック" charset="-128"/>
                <a:cs typeface="TradeGothic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16E23"/>
              </a:buClr>
              <a:buSzPct val="10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radeGothic"/>
                <a:ea typeface="ＭＳ Ｐゴシック" charset="-128"/>
                <a:cs typeface="TradeGothic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16E23"/>
              </a:buClr>
              <a:buSzPct val="10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radeGothic"/>
                <a:ea typeface="ＭＳ Ｐゴシック" charset="-128"/>
                <a:cs typeface="TradeGothic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16E23"/>
              </a:buClr>
              <a:buSzPct val="100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radeGothic"/>
                <a:ea typeface="ＭＳ Ｐゴシック" charset="-128"/>
                <a:cs typeface="TradeGothic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4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4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4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4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cap="none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/>
              </a:rPr>
              <a:t>Rule 1: </a:t>
            </a:r>
            <a:r>
              <a:rPr lang="en-US" cap="none" dirty="0" smtClean="0">
                <a:ea typeface="ＭＳ Ｐゴシック"/>
              </a:rPr>
              <a:t>Orbitals fill from lowest energy to highest energy.</a:t>
            </a:r>
          </a:p>
          <a:p>
            <a:pPr>
              <a:defRPr/>
            </a:pPr>
            <a:r>
              <a:rPr lang="en-US" cap="none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/>
              </a:rPr>
              <a:t>Rule 2:</a:t>
            </a:r>
            <a:r>
              <a:rPr lang="en-US" cap="none" dirty="0" smtClean="0">
                <a:ea typeface="ＭＳ Ｐゴシック"/>
              </a:rPr>
              <a:t> Only two electrons per orbital, spins must be paired.</a:t>
            </a:r>
          </a:p>
          <a:p>
            <a:pPr>
              <a:defRPr/>
            </a:pPr>
            <a:r>
              <a:rPr lang="en-US" cap="none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/>
              </a:rPr>
              <a:t>Rule 3:</a:t>
            </a:r>
            <a:r>
              <a:rPr lang="en-US" cap="none" dirty="0" smtClean="0">
                <a:ea typeface="ＭＳ Ｐゴシック"/>
              </a:rPr>
              <a:t> For a set of orbitals with the same energy, add one electron in each before a second is added in any one.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/>
        </p:nvSpPr>
        <p:spPr bwMode="auto">
          <a:xfrm>
            <a:off x="76200" y="-304800"/>
            <a:ext cx="4127500" cy="430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endParaRPr lang="en-US" smtClean="0">
              <a:cs typeface="Arial" pitchFamily="34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cs typeface="Arial" pitchFamily="34" charset="0"/>
              </a:rPr>
              <a:t>Cl :  </a:t>
            </a:r>
          </a:p>
          <a:p>
            <a:pPr eaLnBrk="1" hangingPunct="1">
              <a:buFontTx/>
              <a:buNone/>
            </a:pPr>
            <a:endParaRPr lang="en-US" smtClean="0">
              <a:cs typeface="Arial" pitchFamily="34" charset="0"/>
            </a:endParaRPr>
          </a:p>
          <a:p>
            <a:pPr eaLnBrk="1" hangingPunct="1">
              <a:buFontTx/>
              <a:buNone/>
            </a:pPr>
            <a:endParaRPr lang="en-US" smtClean="0">
              <a:cs typeface="Arial" pitchFamily="34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69938" y="311150"/>
            <a:ext cx="7381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800">
                <a:latin typeface="Arial" pitchFamily="34" charset="0"/>
                <a:cs typeface="Arial" pitchFamily="34" charset="0"/>
              </a:rPr>
              <a:t>1s</a:t>
            </a:r>
            <a:r>
              <a:rPr lang="en-US" sz="2800" baseline="3000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387475" y="311150"/>
            <a:ext cx="7381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800">
                <a:latin typeface="Arial" pitchFamily="34" charset="0"/>
                <a:cs typeface="Arial" pitchFamily="34" charset="0"/>
              </a:rPr>
              <a:t>2s</a:t>
            </a:r>
            <a:r>
              <a:rPr lang="en-US" sz="2800" baseline="3000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971675" y="311150"/>
            <a:ext cx="7381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800">
                <a:latin typeface="Arial" pitchFamily="34" charset="0"/>
                <a:cs typeface="Arial" pitchFamily="34" charset="0"/>
              </a:rPr>
              <a:t>2p</a:t>
            </a:r>
            <a:r>
              <a:rPr lang="en-US" sz="2800" baseline="30000">
                <a:latin typeface="Arial" pitchFamily="34" charset="0"/>
                <a:cs typeface="Arial" pitchFamily="34" charset="0"/>
              </a:rPr>
              <a:t>6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0563" y="2316163"/>
            <a:ext cx="228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21163" y="2362200"/>
            <a:ext cx="228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538413" y="349250"/>
            <a:ext cx="7381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800">
                <a:latin typeface="Arial" pitchFamily="34" charset="0"/>
                <a:cs typeface="Arial" pitchFamily="34" charset="0"/>
              </a:rPr>
              <a:t>3s</a:t>
            </a:r>
            <a:r>
              <a:rPr lang="en-US" sz="2800" baseline="3000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101975" y="349250"/>
            <a:ext cx="7381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800">
                <a:latin typeface="Arial" pitchFamily="34" charset="0"/>
                <a:cs typeface="Arial" pitchFamily="34" charset="0"/>
              </a:rPr>
              <a:t>3p</a:t>
            </a:r>
            <a:r>
              <a:rPr lang="en-US" sz="2800" baseline="30000">
                <a:latin typeface="Arial" pitchFamily="34" charset="0"/>
                <a:cs typeface="Arial" pitchFamily="34" charset="0"/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8763" y="2590800"/>
            <a:ext cx="3810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183357" y="2758281"/>
            <a:ext cx="3048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395288" y="2789238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31"/>
          <p:cNvSpPr txBox="1">
            <a:spLocks noChangeArrowheads="1"/>
          </p:cNvSpPr>
          <p:nvPr/>
        </p:nvSpPr>
        <p:spPr bwMode="auto">
          <a:xfrm>
            <a:off x="182563" y="3200400"/>
            <a:ext cx="4699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b="1">
                <a:latin typeface="Arial" pitchFamily="34" charset="0"/>
                <a:cs typeface="Arial" pitchFamily="34" charset="0"/>
              </a:rPr>
              <a:t>1s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68363" y="2590800"/>
            <a:ext cx="3810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791369" y="2756694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>
            <a:off x="1004888" y="2803525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36"/>
          <p:cNvSpPr txBox="1">
            <a:spLocks noChangeArrowheads="1"/>
          </p:cNvSpPr>
          <p:nvPr/>
        </p:nvSpPr>
        <p:spPr bwMode="auto">
          <a:xfrm>
            <a:off x="779463" y="3200400"/>
            <a:ext cx="4699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b="1">
                <a:latin typeface="Arial" pitchFamily="34" charset="0"/>
                <a:cs typeface="Arial" pitchFamily="34" charset="0"/>
              </a:rPr>
              <a:t>2s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77963" y="2590800"/>
            <a:ext cx="3810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858963" y="2590800"/>
            <a:ext cx="3810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39963" y="2590800"/>
            <a:ext cx="3810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849563" y="2590800"/>
            <a:ext cx="3810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459163" y="2590800"/>
            <a:ext cx="3810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840163" y="2590800"/>
            <a:ext cx="3810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24" name="TextBox 44"/>
          <p:cNvSpPr txBox="1">
            <a:spLocks noChangeArrowheads="1"/>
          </p:cNvSpPr>
          <p:nvPr/>
        </p:nvSpPr>
        <p:spPr bwMode="auto">
          <a:xfrm>
            <a:off x="1858963" y="3200400"/>
            <a:ext cx="4841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b="1">
                <a:latin typeface="Arial" pitchFamily="34" charset="0"/>
                <a:cs typeface="Arial" pitchFamily="34" charset="0"/>
              </a:rPr>
              <a:t>2p</a:t>
            </a:r>
          </a:p>
        </p:txBody>
      </p:sp>
      <p:sp>
        <p:nvSpPr>
          <p:cNvPr id="25" name="TextBox 45"/>
          <p:cNvSpPr txBox="1">
            <a:spLocks noChangeArrowheads="1"/>
          </p:cNvSpPr>
          <p:nvPr/>
        </p:nvSpPr>
        <p:spPr bwMode="auto">
          <a:xfrm>
            <a:off x="2836863" y="3200400"/>
            <a:ext cx="4699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b="1">
                <a:latin typeface="Arial" pitchFamily="34" charset="0"/>
                <a:cs typeface="Arial" pitchFamily="34" charset="0"/>
              </a:rPr>
              <a:t>3s</a:t>
            </a:r>
          </a:p>
        </p:txBody>
      </p:sp>
      <p:sp>
        <p:nvSpPr>
          <p:cNvPr id="26" name="TextBox 46"/>
          <p:cNvSpPr txBox="1">
            <a:spLocks noChangeArrowheads="1"/>
          </p:cNvSpPr>
          <p:nvPr/>
        </p:nvSpPr>
        <p:spPr bwMode="auto">
          <a:xfrm>
            <a:off x="3827463" y="3200400"/>
            <a:ext cx="4841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b="1">
                <a:latin typeface="Arial" pitchFamily="34" charset="0"/>
                <a:cs typeface="Arial" pitchFamily="34" charset="0"/>
              </a:rPr>
              <a:t>3p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rot="5400000" flipH="1" flipV="1">
            <a:off x="1400969" y="2772569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 flipH="1" flipV="1">
            <a:off x="1797844" y="2756694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 flipH="1" flipV="1">
            <a:off x="2212182" y="2740819"/>
            <a:ext cx="3048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5400000" flipH="1" flipV="1">
            <a:off x="2790032" y="2774156"/>
            <a:ext cx="3048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 flipH="1" flipV="1">
            <a:off x="3382169" y="277415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5400000" flipH="1" flipV="1">
            <a:off x="3780632" y="2774156"/>
            <a:ext cx="3048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>
            <a:off x="1615282" y="2818606"/>
            <a:ext cx="3048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>
            <a:off x="1994694" y="28186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5400000">
            <a:off x="2390775" y="2819400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>
            <a:off x="2987675" y="2819400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5400000">
            <a:off x="3580607" y="2802731"/>
            <a:ext cx="3048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62"/>
          <p:cNvSpPr txBox="1">
            <a:spLocks noChangeArrowheads="1"/>
          </p:cNvSpPr>
          <p:nvPr/>
        </p:nvSpPr>
        <p:spPr bwMode="auto">
          <a:xfrm>
            <a:off x="5384800" y="320675"/>
            <a:ext cx="3683000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800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[Ne]</a:t>
            </a:r>
            <a:r>
              <a:rPr lang="en-US" sz="2800" b="1">
                <a:latin typeface="Arial" pitchFamily="34" charset="0"/>
                <a:cs typeface="Arial" pitchFamily="34" charset="0"/>
              </a:rPr>
              <a:t> 3s</a:t>
            </a:r>
            <a:r>
              <a:rPr lang="en-US" sz="2800" b="1" baseline="30000">
                <a:latin typeface="Arial" pitchFamily="34" charset="0"/>
                <a:cs typeface="Arial" pitchFamily="34" charset="0"/>
              </a:rPr>
              <a:t>2 </a:t>
            </a:r>
            <a:r>
              <a:rPr lang="en-US" sz="2800" b="1">
                <a:latin typeface="Arial" pitchFamily="34" charset="0"/>
                <a:cs typeface="Arial" pitchFamily="34" charset="0"/>
              </a:rPr>
              <a:t>3p</a:t>
            </a:r>
            <a:r>
              <a:rPr lang="en-US" sz="2800" b="1" baseline="30000">
                <a:latin typeface="Arial" pitchFamily="34" charset="0"/>
                <a:cs typeface="Arial" pitchFamily="34" charset="0"/>
              </a:rPr>
              <a:t>5 </a:t>
            </a:r>
          </a:p>
          <a:p>
            <a:endParaRPr lang="en-US" sz="2800" b="1">
              <a:latin typeface="Arial" pitchFamily="34" charset="0"/>
              <a:cs typeface="Arial" pitchFamily="34" charset="0"/>
            </a:endParaRPr>
          </a:p>
          <a:p>
            <a:pPr>
              <a:spcBef>
                <a:spcPct val="0"/>
              </a:spcBef>
            </a:pPr>
            <a:r>
              <a:rPr lang="en-US" sz="2800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condensed electron </a:t>
            </a:r>
          </a:p>
          <a:p>
            <a:pPr>
              <a:spcBef>
                <a:spcPct val="0"/>
              </a:spcBef>
            </a:pPr>
            <a:r>
              <a:rPr lang="en-US" sz="2800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configuration</a:t>
            </a:r>
            <a:endParaRPr lang="en-US" sz="2800" b="1" baseline="3000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endParaRPr lang="en-US"/>
          </a:p>
        </p:txBody>
      </p:sp>
      <p:pic>
        <p:nvPicPr>
          <p:cNvPr id="39" name="Picture 38" descr="Fig8-9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74850" y="4038600"/>
            <a:ext cx="709295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Rectangle 39"/>
          <p:cNvSpPr/>
          <p:nvPr/>
        </p:nvSpPr>
        <p:spPr>
          <a:xfrm>
            <a:off x="5334000" y="152400"/>
            <a:ext cx="3657600" cy="228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2514600" y="5808663"/>
            <a:ext cx="609600" cy="1762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sq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2514600" y="6538913"/>
            <a:ext cx="609600" cy="1762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sq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3352800" y="6538913"/>
            <a:ext cx="609600" cy="1762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sq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4191000" y="6521450"/>
            <a:ext cx="609600" cy="1762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sq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352800" y="5807075"/>
            <a:ext cx="609600" cy="1762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sq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159250" y="5775325"/>
            <a:ext cx="762000" cy="228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972050" y="5791200"/>
            <a:ext cx="762000" cy="228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968875" y="6491288"/>
            <a:ext cx="762000" cy="228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160838" y="6492875"/>
            <a:ext cx="762000" cy="228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791200" y="6491288"/>
            <a:ext cx="762000" cy="228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791200" y="5759450"/>
            <a:ext cx="762000" cy="228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599238" y="6538913"/>
            <a:ext cx="762000" cy="228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615113" y="5759450"/>
            <a:ext cx="762000" cy="228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421563" y="6507163"/>
            <a:ext cx="762000" cy="228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229600" y="6523038"/>
            <a:ext cx="762000" cy="228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243888" y="5759450"/>
            <a:ext cx="762000" cy="228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7423150" y="5776913"/>
            <a:ext cx="762000" cy="228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231188" y="5043488"/>
            <a:ext cx="762000" cy="228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2514600" y="5038725"/>
            <a:ext cx="609600" cy="1762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sq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-76200" y="2286000"/>
            <a:ext cx="46482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61" name="TextBox 82"/>
          <p:cNvSpPr txBox="1">
            <a:spLocks noChangeArrowheads="1"/>
          </p:cNvSpPr>
          <p:nvPr/>
        </p:nvSpPr>
        <p:spPr bwMode="auto">
          <a:xfrm>
            <a:off x="457200" y="1295400"/>
            <a:ext cx="19796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Core electrons</a:t>
            </a:r>
          </a:p>
        </p:txBody>
      </p:sp>
      <p:sp>
        <p:nvSpPr>
          <p:cNvPr id="62" name="AutoShape 38"/>
          <p:cNvSpPr>
            <a:spLocks/>
          </p:cNvSpPr>
          <p:nvPr/>
        </p:nvSpPr>
        <p:spPr bwMode="auto">
          <a:xfrm rot="16200000">
            <a:off x="1409700" y="114300"/>
            <a:ext cx="457200" cy="1752600"/>
          </a:xfrm>
          <a:prstGeom prst="leftBrace">
            <a:avLst>
              <a:gd name="adj1" fmla="val 68326"/>
              <a:gd name="adj2" fmla="val 50000"/>
            </a:avLst>
          </a:prstGeom>
          <a:noFill/>
          <a:ln w="38100" cap="sq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3" name="AutoShape 38"/>
          <p:cNvSpPr>
            <a:spLocks/>
          </p:cNvSpPr>
          <p:nvPr/>
        </p:nvSpPr>
        <p:spPr bwMode="auto">
          <a:xfrm rot="16200000">
            <a:off x="2933700" y="342900"/>
            <a:ext cx="609600" cy="1447800"/>
          </a:xfrm>
          <a:prstGeom prst="leftBrace">
            <a:avLst>
              <a:gd name="adj1" fmla="val 68336"/>
              <a:gd name="adj2" fmla="val 50000"/>
            </a:avLst>
          </a:prstGeom>
          <a:noFill/>
          <a:ln w="38100" cap="sq">
            <a:solidFill>
              <a:srgbClr val="0033CC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4" name="TextBox 65"/>
          <p:cNvSpPr txBox="1">
            <a:spLocks noChangeArrowheads="1"/>
          </p:cNvSpPr>
          <p:nvPr/>
        </p:nvSpPr>
        <p:spPr bwMode="auto">
          <a:xfrm>
            <a:off x="1420813" y="2030413"/>
            <a:ext cx="3760787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2800" b="1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Valence electrons: </a:t>
            </a:r>
          </a:p>
          <a:p>
            <a:pPr>
              <a:spcBef>
                <a:spcPct val="0"/>
              </a:spcBef>
            </a:pPr>
            <a:r>
              <a:rPr lang="en-US" sz="2800" b="1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determine elements’ </a:t>
            </a:r>
          </a:p>
          <a:p>
            <a:pPr>
              <a:spcBef>
                <a:spcPct val="0"/>
              </a:spcBef>
            </a:pPr>
            <a:r>
              <a:rPr lang="en-US" sz="2800" b="1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chemical properties!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://www.chemeddl.org/collections/ptl/PTL/chemists/bios/lewis.jpe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762000"/>
            <a:ext cx="4343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4958239" y="2819400"/>
            <a:ext cx="41857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Gilbert Lewis, 1875-1946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" y="38100"/>
            <a:ext cx="9067800" cy="6781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201738" y="5413375"/>
            <a:ext cx="65087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sz="2400"/>
              <a:t>Number of dots = number of valence electrons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044700" y="538163"/>
            <a:ext cx="62722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sz="3200" b="1" dirty="0">
                <a:solidFill>
                  <a:srgbClr val="FF0000"/>
                </a:solidFill>
                <a:latin typeface="+mn-lt"/>
              </a:rPr>
              <a:t>Lewis electron-dot structures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/>
        </p:nvSpPr>
        <p:spPr bwMode="auto">
          <a:xfrm>
            <a:off x="1447800" y="381000"/>
            <a:ext cx="5943600" cy="3617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eaLnBrk="0" fontAlgn="base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b="1" dirty="0">
                <a:solidFill>
                  <a:srgbClr val="C0504D"/>
                </a:solidFill>
                <a:effectLst>
                  <a:outerShdw blurRad="38100" dist="38100" dir="2700000" algn="tl" rotWithShape="0">
                    <a:srgbClr val="C0C0C0"/>
                  </a:outerShdw>
                </a:effectLst>
                <a:latin typeface="TradeGothic"/>
                <a:ea typeface="MS PGothic" panose="020B0600070205080204" pitchFamily="34" charset="-128"/>
                <a:cs typeface="TradeGothic"/>
              </a:rPr>
              <a:t>Organic chemistry:</a:t>
            </a:r>
            <a:r>
              <a:rPr lang="en-US" sz="2400" b="1" dirty="0">
                <a:solidFill>
                  <a:srgbClr val="6E9A2F"/>
                </a:solidFill>
                <a:effectLst/>
                <a:latin typeface="TradeGothic"/>
                <a:ea typeface="MS PGothic" panose="020B0600070205080204" pitchFamily="34" charset="-128"/>
                <a:cs typeface="TradeGothic"/>
              </a:rPr>
              <a:t> The study of the compounds of carbon.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eaLnBrk="0" fontAlgn="base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b="1" dirty="0">
                <a:solidFill>
                  <a:srgbClr val="6E9A2F"/>
                </a:solidFill>
                <a:effectLst/>
                <a:latin typeface="TradeGothic"/>
                <a:ea typeface="MS PGothic" panose="020B0600070205080204" pitchFamily="34" charset="-128"/>
                <a:cs typeface="TradeGothic"/>
              </a:rPr>
              <a:t>Over 10 million organic compounds have been identified.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eaLnBrk="0" fontAlgn="base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TradeGothic"/>
                <a:ea typeface="MS PGothic" panose="020B0600070205080204" pitchFamily="34" charset="-128"/>
                <a:cs typeface="TradeGothic"/>
              </a:rPr>
              <a:t>About 1000 new ones are discovered or synthesized and identified each day!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eaLnBrk="0" fontAlgn="base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400" b="1" dirty="0">
                <a:solidFill>
                  <a:srgbClr val="6E9A2F"/>
                </a:solidFill>
                <a:effectLst/>
                <a:latin typeface="TradeGothic"/>
                <a:ea typeface="MS PGothic" panose="020B0600070205080204" pitchFamily="34" charset="-128"/>
                <a:cs typeface="TradeGothic"/>
              </a:rPr>
              <a:t>C is a small atom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eaLnBrk="0" fontAlgn="base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TradeGothic"/>
                <a:ea typeface="MS PGothic" panose="020B0600070205080204" pitchFamily="34" charset="-128"/>
                <a:cs typeface="TradeGothic"/>
              </a:rPr>
              <a:t>It forms single, double, and triple bonds.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eaLnBrk="0" fontAlgn="base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TradeGothic"/>
                <a:ea typeface="MS PGothic" panose="020B0600070205080204" pitchFamily="34" charset="-128"/>
                <a:cs typeface="TradeGothic"/>
              </a:rPr>
              <a:t>It is intermediate in electronegativity (2.5).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eaLnBrk="0" fontAlgn="base" hangingPunc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solidFill>
                  <a:srgbClr val="000000"/>
                </a:solidFill>
                <a:effectLst/>
                <a:latin typeface="TradeGothic"/>
                <a:ea typeface="MS PGothic" panose="020B0600070205080204" pitchFamily="34" charset="-128"/>
                <a:cs typeface="TradeGothic"/>
              </a:rPr>
              <a:t>It forms strong bonds with C, H, O, N, and some metals.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3352800"/>
            <a:ext cx="800100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583937"/>
            <a:ext cx="3862388" cy="289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5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381000"/>
            <a:ext cx="8839200" cy="658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 smtClean="0">
                <a:latin typeface="Arial" panose="020B0604020202020204" pitchFamily="34" charset="0"/>
                <a:ea typeface="Calibri" panose="020F0502020204030204" pitchFamily="34" charset="0"/>
              </a:rPr>
              <a:t>CHM 257</a:t>
            </a:r>
          </a:p>
          <a:p>
            <a:endParaRPr lang="en-US" sz="2800" b="1" i="1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US" sz="2800" b="1" i="1" dirty="0" smtClean="0">
                <a:latin typeface="Arial" panose="020B0604020202020204" pitchFamily="34" charset="0"/>
                <a:ea typeface="Calibri" panose="020F0502020204030204" pitchFamily="34" charset="0"/>
              </a:rPr>
              <a:t>GOAL: Gaining </a:t>
            </a:r>
            <a:r>
              <a:rPr lang="en-US" sz="2800" b="1" i="1" dirty="0">
                <a:latin typeface="Arial" panose="020B0604020202020204" pitchFamily="34" charset="0"/>
                <a:ea typeface="Calibri" panose="020F0502020204030204" pitchFamily="34" charset="0"/>
              </a:rPr>
              <a:t>basic understanding </a:t>
            </a:r>
            <a:r>
              <a:rPr lang="en-US" sz="2800" b="1" i="1" dirty="0" smtClean="0">
                <a:latin typeface="Arial" panose="020B0604020202020204" pitchFamily="34" charset="0"/>
                <a:ea typeface="Calibri" panose="020F0502020204030204" pitchFamily="34" charset="0"/>
              </a:rPr>
              <a:t> on the </a:t>
            </a:r>
            <a:r>
              <a:rPr lang="en-US" sz="2800" b="1" i="1" dirty="0">
                <a:latin typeface="Arial" panose="020B0604020202020204" pitchFamily="34" charset="0"/>
                <a:ea typeface="Calibri" panose="020F0502020204030204" pitchFamily="34" charset="0"/>
              </a:rPr>
              <a:t>principles of organic </a:t>
            </a:r>
            <a:r>
              <a:rPr lang="en-US" sz="2800" b="1" i="1" dirty="0" smtClean="0">
                <a:latin typeface="Arial" panose="020B0604020202020204" pitchFamily="34" charset="0"/>
                <a:ea typeface="Calibri" panose="020F0502020204030204" pitchFamily="34" charset="0"/>
              </a:rPr>
              <a:t>chemistry</a:t>
            </a:r>
          </a:p>
          <a:p>
            <a:r>
              <a:rPr lang="en-US" sz="2800" b="1" i="1" dirty="0" smtClean="0">
                <a:latin typeface="Arial" panose="020B0604020202020204" pitchFamily="34" charset="0"/>
                <a:ea typeface="Calibri" panose="020F0502020204030204" pitchFamily="34" charset="0"/>
              </a:rPr>
              <a:t>(chemistry of carbon compounds) </a:t>
            </a:r>
          </a:p>
          <a:p>
            <a:endParaRPr lang="en-US" sz="24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</a:rPr>
              <a:t>Drugs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</a:rPr>
              <a:t>Fuels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</a:rPr>
              <a:t>Food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</a:rPr>
              <a:t>Clothes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</a:rPr>
              <a:t>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</a:rPr>
              <a:t>Cancer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</a:rPr>
              <a:t>Enzymes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</a:rPr>
              <a:t>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</a:rPr>
              <a:t>Membranes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</a:rPr>
              <a:t>Plants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499526"/>
            <a:ext cx="2209800" cy="11746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10" y="2667000"/>
            <a:ext cx="1359090" cy="1138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975" y="2748167"/>
            <a:ext cx="1524000" cy="926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35" y="3581400"/>
            <a:ext cx="1158240" cy="96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5355932"/>
            <a:ext cx="1452563" cy="14525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59" b="10063"/>
          <a:stretch/>
        </p:blipFill>
        <p:spPr>
          <a:xfrm>
            <a:off x="4114800" y="3923528"/>
            <a:ext cx="1829082" cy="17509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356" y="5029443"/>
            <a:ext cx="997805" cy="7275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793" y="5731120"/>
            <a:ext cx="1928813" cy="10174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928" y="4010145"/>
            <a:ext cx="1828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4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000" y="205000"/>
            <a:ext cx="6383286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TAs: </a:t>
            </a:r>
            <a:r>
              <a:rPr lang="en-US" sz="3600" dirty="0" smtClean="0"/>
              <a:t>office hours by appointment</a:t>
            </a:r>
          </a:p>
          <a:p>
            <a:endParaRPr lang="en-US" sz="3600" dirty="0"/>
          </a:p>
          <a:p>
            <a:endParaRPr lang="en-US" sz="3600" b="1" dirty="0" smtClean="0"/>
          </a:p>
          <a:p>
            <a:r>
              <a:rPr lang="en-US" sz="3600" b="1" dirty="0" smtClean="0"/>
              <a:t>Rashmi Kumar</a:t>
            </a:r>
          </a:p>
          <a:p>
            <a:endParaRPr lang="en-US" sz="3600" b="1" dirty="0" smtClean="0"/>
          </a:p>
          <a:p>
            <a:endParaRPr lang="en-US" sz="3600" b="1" dirty="0" smtClean="0"/>
          </a:p>
          <a:p>
            <a:r>
              <a:rPr lang="en-US" sz="3600" b="1" dirty="0" smtClean="0"/>
              <a:t>Xin Ma</a:t>
            </a:r>
          </a:p>
          <a:p>
            <a:endParaRPr lang="en-US" sz="3600" b="1" dirty="0" smtClean="0"/>
          </a:p>
          <a:p>
            <a:endParaRPr lang="en-US" sz="3600" b="1" dirty="0" smtClean="0"/>
          </a:p>
          <a:p>
            <a:endParaRPr lang="en-US" sz="3600" b="1" dirty="0"/>
          </a:p>
          <a:p>
            <a:r>
              <a:rPr lang="en-US" sz="3600" b="1" dirty="0" err="1" smtClean="0"/>
              <a:t>Yuyang</a:t>
            </a:r>
            <a:r>
              <a:rPr lang="en-US" sz="3600" b="1" dirty="0" smtClean="0"/>
              <a:t> Zhang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3" t="13632" r="52749" b="76958"/>
          <a:stretch/>
        </p:blipFill>
        <p:spPr bwMode="auto">
          <a:xfrm>
            <a:off x="4267200" y="3081090"/>
            <a:ext cx="1406870" cy="171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20000" r="42500" b="45000"/>
          <a:stretch/>
        </p:blipFill>
        <p:spPr>
          <a:xfrm>
            <a:off x="5943600" y="4800600"/>
            <a:ext cx="1554470" cy="17410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9" t="31652" r="47119" b="55516"/>
          <a:stretch/>
        </p:blipFill>
        <p:spPr bwMode="auto">
          <a:xfrm>
            <a:off x="5351635" y="1110135"/>
            <a:ext cx="1481364" cy="170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64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0" y="381000"/>
            <a:ext cx="7162800" cy="8320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LECTURE SLIDES </a:t>
            </a:r>
            <a:r>
              <a:rPr lang="en-US" sz="2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will be posted on Blackboard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efore each lecture.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2400" b="1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Your </a:t>
            </a:r>
            <a:r>
              <a:rPr lang="en-US" sz="24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 </a:t>
            </a:r>
            <a:r>
              <a:rPr lang="en-US" sz="2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graded 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HOME WORK </a:t>
            </a:r>
            <a:r>
              <a:rPr lang="en-US" sz="24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assignment will be given next week. It is due a week </a:t>
            </a:r>
            <a:r>
              <a:rPr lang="en-US" sz="2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later. We use Sapling Learning: </a:t>
            </a:r>
            <a:r>
              <a:rPr lang="en-US" sz="2400" u="sng" dirty="0">
                <a:hlinkClick r:id="rId2"/>
              </a:rPr>
              <a:t>http://saplinglearning.com</a:t>
            </a:r>
            <a:endParaRPr lang="en-US" sz="2400" b="1" dirty="0" smtClean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2400" b="1" dirty="0" smtClean="0">
              <a:solidFill>
                <a:srgbClr val="FF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RECITATIONS </a:t>
            </a:r>
            <a:r>
              <a:rPr lang="en-US" sz="2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will  be on assigned times on Tuesdays and Thursdays.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Graded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QUIZZES </a:t>
            </a:r>
            <a:r>
              <a:rPr lang="en-US" sz="2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will be given on some Friday lectures and some recitations.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2400" b="1" dirty="0" smtClean="0">
              <a:solidFill>
                <a:srgbClr val="FF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400" b="1" dirty="0" smtClean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400" b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750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" y="0"/>
            <a:ext cx="7162800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EXAMS </a:t>
            </a:r>
            <a:r>
              <a:rPr lang="en-US" sz="32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 based on </a:t>
            </a:r>
            <a:r>
              <a:rPr lang="en-US" sz="3200" b="1" u="sng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lectures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quizzes, recitations </a:t>
            </a:r>
            <a:r>
              <a:rPr lang="en-US" sz="3200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homework! </a:t>
            </a:r>
            <a:endParaRPr lang="en-US" sz="3200" b="1" dirty="0">
              <a:solidFill>
                <a:srgbClr val="FF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5" descr="[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143000"/>
            <a:ext cx="6477000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-76200" y="6360597"/>
            <a:ext cx="952500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February 11,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March 8, and April 6, all at 6:30 pm in PHYS 112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during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finals week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302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00143"/>
            <a:ext cx="2584066" cy="1714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1"/>
          <a:stretch/>
        </p:blipFill>
        <p:spPr>
          <a:xfrm>
            <a:off x="819150" y="905108"/>
            <a:ext cx="2381250" cy="1504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4991100"/>
            <a:ext cx="2924175" cy="1562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2719198"/>
            <a:ext cx="2750075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152400"/>
            <a:ext cx="8291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Cheating can END your academic career – </a:t>
            </a:r>
            <a:r>
              <a:rPr lang="en-US" sz="2800" b="1" u="sng" dirty="0" smtClean="0"/>
              <a:t>do not do it!</a:t>
            </a:r>
            <a:endParaRPr lang="en-US" sz="2800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982403"/>
            <a:ext cx="3048000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652" y="4625250"/>
            <a:ext cx="2871224" cy="19135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476" y="905108"/>
            <a:ext cx="1802941" cy="13535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5520461"/>
            <a:ext cx="1516619" cy="10183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213" y="2461203"/>
            <a:ext cx="2264300" cy="22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3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0"/>
            <a:ext cx="7404062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7717" y="533400"/>
            <a:ext cx="7329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Simplified picture of two covalently bonded carbon atoms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562600"/>
            <a:ext cx="1311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N = neutron</a:t>
            </a:r>
          </a:p>
          <a:p>
            <a:r>
              <a:rPr lang="en-US" dirty="0" smtClean="0">
                <a:solidFill>
                  <a:srgbClr val="996600"/>
                </a:solidFill>
              </a:rPr>
              <a:t>P = proton</a:t>
            </a:r>
          </a:p>
          <a:p>
            <a:r>
              <a:rPr lang="en-US" dirty="0">
                <a:solidFill>
                  <a:srgbClr val="00B050"/>
                </a:solidFill>
              </a:rPr>
              <a:t>e</a:t>
            </a:r>
            <a:r>
              <a:rPr lang="en-US" dirty="0" smtClean="0">
                <a:solidFill>
                  <a:srgbClr val="00B050"/>
                </a:solidFill>
              </a:rPr>
              <a:t> = electron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407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4991" y="224135"/>
            <a:ext cx="6016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Lecture 1: Electronic structure of atoms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brown4e_fig_01_01.jpg"/>
          <p:cNvPicPr/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533400" y="1219200"/>
            <a:ext cx="8382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420</Words>
  <Application>Microsoft Office PowerPoint</Application>
  <PresentationFormat>On-screen Show (4:3)</PresentationFormat>
  <Paragraphs>117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ＭＳ Ｐゴシック</vt:lpstr>
      <vt:lpstr>ＭＳ Ｐゴシック</vt:lpstr>
      <vt:lpstr>Arial</vt:lpstr>
      <vt:lpstr>Calibri</vt:lpstr>
      <vt:lpstr>Times New Roman</vt:lpstr>
      <vt:lpstr>TradeGothic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Purdue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Hilkka I. Kenttamaa</dc:creator>
  <cp:lastModifiedBy>hilkka</cp:lastModifiedBy>
  <cp:revision>30</cp:revision>
  <dcterms:created xsi:type="dcterms:W3CDTF">2012-01-08T04:46:45Z</dcterms:created>
  <dcterms:modified xsi:type="dcterms:W3CDTF">2016-01-11T01:45:38Z</dcterms:modified>
</cp:coreProperties>
</file>